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7"/>
  </p:notesMasterIdLst>
  <p:sldIdLst>
    <p:sldId id="256" r:id="rId2"/>
    <p:sldId id="336" r:id="rId3"/>
    <p:sldId id="275" r:id="rId4"/>
    <p:sldId id="470" r:id="rId5"/>
    <p:sldId id="439" r:id="rId6"/>
    <p:sldId id="257" r:id="rId7"/>
    <p:sldId id="440" r:id="rId8"/>
    <p:sldId id="471" r:id="rId9"/>
    <p:sldId id="263" r:id="rId10"/>
    <p:sldId id="276" r:id="rId11"/>
    <p:sldId id="310" r:id="rId12"/>
    <p:sldId id="443" r:id="rId13"/>
    <p:sldId id="442" r:id="rId14"/>
    <p:sldId id="479" r:id="rId15"/>
    <p:sldId id="260" r:id="rId16"/>
    <p:sldId id="261" r:id="rId17"/>
    <p:sldId id="466" r:id="rId18"/>
    <p:sldId id="262" r:id="rId19"/>
    <p:sldId id="472" r:id="rId20"/>
    <p:sldId id="473" r:id="rId21"/>
    <p:sldId id="474" r:id="rId22"/>
    <p:sldId id="467" r:id="rId23"/>
    <p:sldId id="475" r:id="rId24"/>
    <p:sldId id="459" r:id="rId25"/>
    <p:sldId id="476" r:id="rId26"/>
    <p:sldId id="477" r:id="rId27"/>
    <p:sldId id="478" r:id="rId28"/>
    <p:sldId id="454" r:id="rId29"/>
    <p:sldId id="311" r:id="rId30"/>
    <p:sldId id="390" r:id="rId31"/>
    <p:sldId id="468" r:id="rId32"/>
    <p:sldId id="441" r:id="rId33"/>
    <p:sldId id="455" r:id="rId34"/>
    <p:sldId id="481" r:id="rId35"/>
    <p:sldId id="48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7"/>
    <p:restoredTop sz="79028" autoAdjust="0"/>
  </p:normalViewPr>
  <p:slideViewPr>
    <p:cSldViewPr snapToGrid="0" snapToObjects="1">
      <p:cViewPr varScale="1">
        <p:scale>
          <a:sx n="102" d="100"/>
          <a:sy n="102" d="100"/>
        </p:scale>
        <p:origin x="16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7/4/20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12</a:t>
            </a:fld>
            <a:endParaRPr lang="en-US"/>
          </a:p>
        </p:txBody>
      </p:sp>
    </p:spTree>
    <p:extLst>
      <p:ext uri="{BB962C8B-B14F-4D97-AF65-F5344CB8AC3E}">
        <p14:creationId xmlns:p14="http://schemas.microsoft.com/office/powerpoint/2010/main" val="4179585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18</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22</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29</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32</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66090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a:t>
            </a:r>
            <a:r>
              <a:rPr lang="en-US" dirty="0" err="1"/>
              <a:t>couse</a:t>
            </a:r>
            <a:r>
              <a:rPr lang="en-US" dirty="0"/>
              <a:t> but we probably have a fair number of clinicians</a:t>
            </a:r>
          </a:p>
          <a:p>
            <a:r>
              <a:rPr lang="en-US" dirty="0"/>
              <a:t>Let’s talk about a case</a:t>
            </a:r>
          </a:p>
        </p:txBody>
      </p:sp>
      <p:sp>
        <p:nvSpPr>
          <p:cNvPr id="4" name="Slide Number Placeholder 3"/>
          <p:cNvSpPr>
            <a:spLocks noGrp="1"/>
          </p:cNvSpPr>
          <p:nvPr>
            <p:ph type="sldNum" sz="quarter" idx="5"/>
          </p:nvPr>
        </p:nvSpPr>
        <p:spPr/>
        <p:txBody>
          <a:bodyPr/>
          <a:lstStyle/>
          <a:p>
            <a:fld id="{1FCC21F6-288D-5A4B-ACA3-285287681776}" type="slidenum">
              <a:rPr lang="en-US" smtClean="0"/>
              <a:t>6</a:t>
            </a:fld>
            <a:endParaRPr lang="en-US"/>
          </a:p>
        </p:txBody>
      </p:sp>
    </p:spTree>
    <p:extLst>
      <p:ext uri="{BB962C8B-B14F-4D97-AF65-F5344CB8AC3E}">
        <p14:creationId xmlns:p14="http://schemas.microsoft.com/office/powerpoint/2010/main" val="223372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11</a:t>
            </a:fld>
            <a:endParaRPr lang="en-US"/>
          </a:p>
        </p:txBody>
      </p:sp>
    </p:spTree>
    <p:extLst>
      <p:ext uri="{BB962C8B-B14F-4D97-AF65-F5344CB8AC3E}">
        <p14:creationId xmlns:p14="http://schemas.microsoft.com/office/powerpoint/2010/main" val="252243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7/4/20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7/4/20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7/4/20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7/4/20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7/4/20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7/4/20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7/4/20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7/4/20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7/4/20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7/4/20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7/4/20</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30.emf"/><Relationship Id="rId4" Type="http://schemas.openxmlformats.org/officeDocument/2006/relationships/image" Target="../media/image29.emf"/></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5091873"/>
            <a:ext cx="7772400" cy="1766127"/>
          </a:xfrm>
        </p:spPr>
        <p:txBody>
          <a:bodyPr>
            <a:normAutofit fontScale="90000"/>
          </a:bodyPr>
          <a:lstStyle/>
          <a:p>
            <a:r>
              <a:rPr lang="en-US" b="1" dirty="0"/>
              <a:t>Laboratory Medicine Core Data Analysis</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32566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FE122-23A1-7A4F-B78B-EFB893686E7C}"/>
              </a:ext>
            </a:extLst>
          </p:cNvPr>
          <p:cNvSpPr>
            <a:spLocks noGrp="1"/>
          </p:cNvSpPr>
          <p:nvPr>
            <p:ph type="title"/>
          </p:nvPr>
        </p:nvSpPr>
        <p:spPr/>
        <p:txBody>
          <a:bodyPr/>
          <a:lstStyle/>
          <a:p>
            <a:r>
              <a:rPr lang="en-US" dirty="0"/>
              <a:t>Creating a pdf report</a:t>
            </a:r>
          </a:p>
        </p:txBody>
      </p:sp>
      <p:sp>
        <p:nvSpPr>
          <p:cNvPr id="3" name="Content Placeholder 2">
            <a:extLst>
              <a:ext uri="{FF2B5EF4-FFF2-40B4-BE49-F238E27FC236}">
                <a16:creationId xmlns:a16="http://schemas.microsoft.com/office/drawing/2014/main" id="{8417E0F8-7A50-2343-A58B-11EDBF479417}"/>
              </a:ext>
            </a:extLst>
          </p:cNvPr>
          <p:cNvSpPr>
            <a:spLocks noGrp="1"/>
          </p:cNvSpPr>
          <p:nvPr>
            <p:ph idx="1"/>
          </p:nvPr>
        </p:nvSpPr>
        <p:spPr/>
        <p:txBody>
          <a:bodyPr/>
          <a:lstStyle/>
          <a:p>
            <a:r>
              <a:rPr lang="en-US" dirty="0"/>
              <a:t>R &amp; RStudio require additional packages to create a nicely formatted pdf report</a:t>
            </a:r>
          </a:p>
          <a:p>
            <a:r>
              <a:rPr lang="en-US" dirty="0"/>
              <a:t>Behind the scenes, R will use a markup language called LaTeX to turn your markdown into the pdf</a:t>
            </a:r>
          </a:p>
          <a:p>
            <a:r>
              <a:rPr lang="en-US" dirty="0"/>
              <a:t>Install the </a:t>
            </a:r>
            <a:r>
              <a:rPr lang="en-US" dirty="0" err="1"/>
              <a:t>tinytex</a:t>
            </a:r>
            <a:r>
              <a:rPr lang="en-US" dirty="0"/>
              <a:t> package with the following commands:</a:t>
            </a:r>
          </a:p>
          <a:p>
            <a:pPr lvl="1"/>
            <a:r>
              <a:rPr lang="en-US" dirty="0" err="1"/>
              <a:t>install.packages</a:t>
            </a:r>
            <a:r>
              <a:rPr lang="en-US" dirty="0"/>
              <a:t>('</a:t>
            </a:r>
            <a:r>
              <a:rPr lang="en-US" dirty="0" err="1"/>
              <a:t>tinytex</a:t>
            </a:r>
            <a:r>
              <a:rPr lang="en-US" dirty="0"/>
              <a:t>’) </a:t>
            </a:r>
          </a:p>
          <a:p>
            <a:pPr lvl="1"/>
            <a:r>
              <a:rPr lang="en-US" dirty="0" err="1"/>
              <a:t>tinytex</a:t>
            </a:r>
            <a:r>
              <a:rPr lang="en-US" dirty="0"/>
              <a:t>::</a:t>
            </a:r>
            <a:r>
              <a:rPr lang="en-US" dirty="0" err="1"/>
              <a:t>install_tinytex</a:t>
            </a:r>
            <a:r>
              <a:rPr lang="en-US" dirty="0"/>
              <a:t>()</a:t>
            </a:r>
          </a:p>
        </p:txBody>
      </p:sp>
    </p:spTree>
    <p:extLst>
      <p:ext uri="{BB962C8B-B14F-4D97-AF65-F5344CB8AC3E}">
        <p14:creationId xmlns:p14="http://schemas.microsoft.com/office/powerpoint/2010/main" val="2107265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113086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a:bodyPr>
          <a:lstStyle/>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E7144-9E6E-1A49-A854-E2A0C6CF8403}"/>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B88CD3F4-5415-0C45-8886-3BC187975D39}"/>
              </a:ext>
            </a:extLst>
          </p:cNvPr>
          <p:cNvSpPr>
            <a:spLocks noGrp="1"/>
          </p:cNvSpPr>
          <p:nvPr>
            <p:ph idx="1"/>
          </p:nvPr>
        </p:nvSpPr>
        <p:spPr/>
        <p:txBody>
          <a:bodyPr>
            <a:normAutofit fontScale="77500" lnSpcReduction="20000"/>
          </a:bodyPr>
          <a:lstStyle/>
          <a:p>
            <a:r>
              <a:rPr lang="en-US" dirty="0"/>
              <a:t>37 y/o M informatician with PMH of email overload disorder</a:t>
            </a:r>
          </a:p>
          <a:p>
            <a:r>
              <a:rPr lang="en-US" dirty="0"/>
              <a:t>Request from informatics staff:</a:t>
            </a:r>
          </a:p>
          <a:p>
            <a:pPr marL="457200" lvl="1" indent="0">
              <a:buNone/>
            </a:pPr>
            <a:r>
              <a:rPr lang="en-US" dirty="0"/>
              <a:t>“Please provide detailed data from your 2 year old analysis of total departmental effort spent performing test cancellations for a memo calling out the need to invest effort in duplicate checking rules for the ongoing EHR implementation project”</a:t>
            </a:r>
          </a:p>
          <a:p>
            <a:r>
              <a:rPr lang="en-US" dirty="0"/>
              <a:t>Analysis is in an Excel file but original raw data is nowhere to be found</a:t>
            </a:r>
          </a:p>
          <a:p>
            <a:endParaRPr lang="en-US" dirty="0"/>
          </a:p>
          <a:p>
            <a:r>
              <a:rPr lang="en-US" dirty="0"/>
              <a:t>Consider the above scenario, but with someone else performing the original analysis</a:t>
            </a:r>
          </a:p>
          <a:p>
            <a:r>
              <a:rPr lang="en-US" dirty="0"/>
              <a:t>Would it be less work to start from scratch and rewrite the analysis?</a:t>
            </a:r>
          </a:p>
          <a:p>
            <a:endParaRPr lang="en-US" dirty="0"/>
          </a:p>
        </p:txBody>
      </p:sp>
    </p:spTree>
    <p:extLst>
      <p:ext uri="{BB962C8B-B14F-4D97-AF65-F5344CB8AC3E}">
        <p14:creationId xmlns:p14="http://schemas.microsoft.com/office/powerpoint/2010/main" val="118165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6569</TotalTime>
  <Words>2330</Words>
  <Application>Microsoft Macintosh PowerPoint</Application>
  <PresentationFormat>Widescreen</PresentationFormat>
  <Paragraphs>235</Paragraphs>
  <Slides>35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Monaco</vt:lpstr>
      <vt:lpstr>Tw Cen MT</vt:lpstr>
      <vt:lpstr>Tw Cen MT Condensed</vt:lpstr>
      <vt:lpstr>Wingdings</vt:lpstr>
      <vt:lpstr>Wingdings 3</vt:lpstr>
      <vt:lpstr>Integral</vt:lpstr>
      <vt:lpstr>Laboratory Medicine Core Data Analysis  </vt:lpstr>
      <vt:lpstr>PowerPoint Presentation</vt:lpstr>
      <vt:lpstr>Typical Data Science Pipeline</vt:lpstr>
      <vt:lpstr>Your Turn #1</vt:lpstr>
      <vt:lpstr>Why is reproducibility important? </vt:lpstr>
      <vt:lpstr>Case</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Your Turn #3</vt:lpstr>
      <vt:lpstr>PowerPoint Presentation</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Creating a pdf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57</cp:revision>
  <cp:lastPrinted>2019-04-19T05:58:35Z</cp:lastPrinted>
  <dcterms:created xsi:type="dcterms:W3CDTF">2019-04-18T16:34:04Z</dcterms:created>
  <dcterms:modified xsi:type="dcterms:W3CDTF">2020-07-04T20:16:00Z</dcterms:modified>
</cp:coreProperties>
</file>